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4792D-C59E-1045-8CBC-1862F712A5B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7B7D1-C9A3-C04F-A0A9-DFF1CCF143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991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6C7F662A-B2BA-C549-A643-1547B360A60A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FA07FF53-0522-304E-8C8D-48A8DCE1A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Independent Clauses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Building Blocks of Sentences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88552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5552" y="1735139"/>
            <a:ext cx="2827362" cy="4056062"/>
          </a:xfrm>
        </p:spPr>
        <p:txBody>
          <a:bodyPr>
            <a:normAutofit/>
          </a:bodyPr>
          <a:lstStyle/>
          <a:p>
            <a:r>
              <a:rPr lang="en-US" dirty="0"/>
              <a:t>Independent Clauses (IC) are the building blocks for interesting and varied sentences. </a:t>
            </a:r>
            <a:endParaRPr lang="en-US" dirty="0" smtClean="0"/>
          </a:p>
          <a:p>
            <a:r>
              <a:rPr lang="en-US" dirty="0"/>
              <a:t>For each of these ICs, underline the subject once, the verb twice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77" y="1735139"/>
            <a:ext cx="5642743" cy="4056062"/>
          </a:xfrm>
        </p:spPr>
        <p:txBody>
          <a:bodyPr>
            <a:normAutofit/>
          </a:bodyPr>
          <a:lstStyle/>
          <a:p>
            <a:r>
              <a:rPr lang="en-US" dirty="0"/>
              <a:t>IC A:  Timmy jumped the fence and ran home. </a:t>
            </a:r>
            <a:endParaRPr lang="en-US" dirty="0" smtClean="0"/>
          </a:p>
          <a:p>
            <a:r>
              <a:rPr lang="en-US" dirty="0"/>
              <a:t>IC B:  </a:t>
            </a:r>
            <a:r>
              <a:rPr lang="en-US" dirty="0" err="1"/>
              <a:t>Chaz</a:t>
            </a:r>
            <a:r>
              <a:rPr lang="en-US" dirty="0"/>
              <a:t> sneered at him.</a:t>
            </a:r>
          </a:p>
          <a:p>
            <a:r>
              <a:rPr lang="en-US" dirty="0"/>
              <a:t>IC C:  </a:t>
            </a:r>
            <a:r>
              <a:rPr lang="en-US" dirty="0" err="1"/>
              <a:t>Chaz</a:t>
            </a:r>
            <a:r>
              <a:rPr lang="en-US" dirty="0"/>
              <a:t> and Timmy wandered through the cemetery.</a:t>
            </a:r>
          </a:p>
          <a:p>
            <a:r>
              <a:rPr lang="en-US" dirty="0"/>
              <a:t>IC D:  The falling acorn, striking the headstone, startled Timmy.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Sort 4"/>
          <p:cNvSpPr/>
          <p:nvPr/>
        </p:nvSpPr>
        <p:spPr>
          <a:xfrm rot="16200000">
            <a:off x="2467966" y="3402797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854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Sentence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8768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Simple S = 1 IC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>
          <a:xfrm>
            <a:off x="914400" y="3199968"/>
            <a:ext cx="7315200" cy="1920240"/>
          </a:xfrm>
        </p:spPr>
        <p:txBody>
          <a:bodyPr/>
          <a:lstStyle/>
          <a:p>
            <a:pPr algn="ctr"/>
            <a:r>
              <a:rPr lang="en-US" sz="3200" dirty="0"/>
              <a:t>IC C</a:t>
            </a:r>
          </a:p>
          <a:p>
            <a:pPr algn="ctr"/>
            <a:r>
              <a:rPr lang="en-US" sz="3200" dirty="0" err="1"/>
              <a:t>Chaz</a:t>
            </a:r>
            <a:r>
              <a:rPr lang="en-US" sz="3200" dirty="0"/>
              <a:t> and Timmy wandered through the cemetery.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ort 6"/>
          <p:cNvSpPr/>
          <p:nvPr/>
        </p:nvSpPr>
        <p:spPr>
          <a:xfrm>
            <a:off x="3689946" y="2731824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ort 7"/>
          <p:cNvSpPr/>
          <p:nvPr/>
        </p:nvSpPr>
        <p:spPr>
          <a:xfrm>
            <a:off x="3713906" y="5280555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067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Compound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u="sng" dirty="0"/>
              <a:t>Compound</a:t>
            </a:r>
            <a:r>
              <a:rPr lang="en-US" sz="2400" dirty="0"/>
              <a:t> Sentence </a:t>
            </a:r>
            <a:r>
              <a:rPr lang="en-US" sz="2400" dirty="0" smtClean="0"/>
              <a:t>=</a:t>
            </a:r>
          </a:p>
          <a:p>
            <a:pPr marL="0" indent="0" algn="ctr">
              <a:buNone/>
            </a:pPr>
            <a:r>
              <a:rPr lang="en-US" sz="2400" dirty="0" smtClean="0"/>
              <a:t> </a:t>
            </a:r>
            <a:r>
              <a:rPr lang="en-US" sz="2400" dirty="0"/>
              <a:t>1 IC + comma + Coordinating Conjunction + 1 IC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914400" y="3655283"/>
            <a:ext cx="7315200" cy="2359501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IC D , so IC A</a:t>
            </a:r>
          </a:p>
          <a:p>
            <a:pPr algn="ctr"/>
            <a:r>
              <a:rPr lang="en-US" sz="2800" dirty="0"/>
              <a:t>The falling acorn, striking the headstone, startled Timmy, so Timmy jumped the fence and ran home.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" name="Sort 4"/>
          <p:cNvSpPr/>
          <p:nvPr/>
        </p:nvSpPr>
        <p:spPr>
          <a:xfrm>
            <a:off x="3689946" y="3067304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ort 5"/>
          <p:cNvSpPr/>
          <p:nvPr/>
        </p:nvSpPr>
        <p:spPr>
          <a:xfrm>
            <a:off x="3737866" y="5912940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380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Complex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u="sng" dirty="0"/>
              <a:t>Complex</a:t>
            </a:r>
            <a:r>
              <a:rPr lang="en-US" sz="2800" dirty="0"/>
              <a:t> Sentence = </a:t>
            </a:r>
            <a:endParaRPr lang="en-US" sz="2800" dirty="0" smtClean="0"/>
          </a:p>
          <a:p>
            <a:pPr algn="ctr"/>
            <a:r>
              <a:rPr lang="en-US" sz="2800" dirty="0" smtClean="0"/>
              <a:t>1 </a:t>
            </a:r>
            <a:r>
              <a:rPr lang="en-US" sz="2800" dirty="0"/>
              <a:t>IC + Subordinating Conjunction + 1 IC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914400" y="3619338"/>
            <a:ext cx="7315200" cy="1920240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IC A because IC B</a:t>
            </a:r>
          </a:p>
          <a:p>
            <a:pPr algn="ctr"/>
            <a:r>
              <a:rPr lang="en-US" sz="2800" dirty="0" smtClean="0"/>
              <a:t>Timmy </a:t>
            </a:r>
            <a:r>
              <a:rPr lang="en-US" sz="2800" dirty="0"/>
              <a:t>jumped the fence and ran home because </a:t>
            </a:r>
            <a:r>
              <a:rPr lang="en-US" sz="2800" dirty="0" err="1"/>
              <a:t>Chaz</a:t>
            </a:r>
            <a:r>
              <a:rPr lang="en-US" sz="2800" dirty="0"/>
              <a:t> sneered at him. </a:t>
            </a:r>
          </a:p>
        </p:txBody>
      </p:sp>
      <p:sp>
        <p:nvSpPr>
          <p:cNvPr id="5" name="Sort 4"/>
          <p:cNvSpPr/>
          <p:nvPr/>
        </p:nvSpPr>
        <p:spPr>
          <a:xfrm>
            <a:off x="3689946" y="3127214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ort 5"/>
          <p:cNvSpPr/>
          <p:nvPr/>
        </p:nvSpPr>
        <p:spPr>
          <a:xfrm>
            <a:off x="3842349" y="5437734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290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Complex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u="sng" dirty="0"/>
              <a:t>Complex</a:t>
            </a:r>
            <a:r>
              <a:rPr lang="en-US" sz="3200" dirty="0"/>
              <a:t> Sentence = </a:t>
            </a:r>
            <a:endParaRPr lang="en-US" sz="3200" dirty="0" smtClean="0"/>
          </a:p>
          <a:p>
            <a:pPr algn="ctr"/>
            <a:r>
              <a:rPr lang="en-US" sz="3200" dirty="0" smtClean="0"/>
              <a:t>Subordinating </a:t>
            </a:r>
            <a:r>
              <a:rPr lang="en-US" sz="3200" dirty="0"/>
              <a:t>Conjunction + 1 IC, 1 IC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914400" y="3679248"/>
            <a:ext cx="7315200" cy="1920240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After IC B, IC A</a:t>
            </a:r>
          </a:p>
          <a:p>
            <a:pPr algn="ctr"/>
            <a:r>
              <a:rPr lang="en-US" sz="3200" dirty="0" smtClean="0"/>
              <a:t>After </a:t>
            </a:r>
            <a:r>
              <a:rPr lang="en-US" sz="3200" dirty="0" err="1"/>
              <a:t>Chaz</a:t>
            </a:r>
            <a:r>
              <a:rPr lang="en-US" sz="3200" dirty="0"/>
              <a:t> sneered at him, Timmy jumped the fence and ran home. </a:t>
            </a:r>
          </a:p>
        </p:txBody>
      </p:sp>
      <p:sp>
        <p:nvSpPr>
          <p:cNvPr id="5" name="Sort 4"/>
          <p:cNvSpPr/>
          <p:nvPr/>
        </p:nvSpPr>
        <p:spPr>
          <a:xfrm>
            <a:off x="3689946" y="3223070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ort 5"/>
          <p:cNvSpPr/>
          <p:nvPr/>
        </p:nvSpPr>
        <p:spPr>
          <a:xfrm>
            <a:off x="3689946" y="5656037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604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 Compound-Complex Sentence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u="sng" dirty="0"/>
              <a:t>Compound Complex</a:t>
            </a:r>
            <a:r>
              <a:rPr lang="en-US" sz="2800" dirty="0"/>
              <a:t> Sentence 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dirty="0" smtClean="0"/>
              <a:t>= </a:t>
            </a:r>
            <a:r>
              <a:rPr lang="en-US" dirty="0"/>
              <a:t>1 IC , </a:t>
            </a:r>
            <a:r>
              <a:rPr lang="en-US" dirty="0" err="1"/>
              <a:t>Coord</a:t>
            </a:r>
            <a:r>
              <a:rPr lang="en-US" dirty="0"/>
              <a:t> </a:t>
            </a:r>
            <a:r>
              <a:rPr lang="en-US" dirty="0" err="1"/>
              <a:t>Conj</a:t>
            </a:r>
            <a:r>
              <a:rPr lang="en-US" dirty="0"/>
              <a:t> + 1 IC + </a:t>
            </a:r>
            <a:r>
              <a:rPr lang="en-US" dirty="0" err="1"/>
              <a:t>Subord</a:t>
            </a:r>
            <a:r>
              <a:rPr lang="en-US" dirty="0"/>
              <a:t> </a:t>
            </a:r>
            <a:r>
              <a:rPr lang="en-US" dirty="0" err="1"/>
              <a:t>Conj</a:t>
            </a:r>
            <a:r>
              <a:rPr lang="en-US" dirty="0"/>
              <a:t> + 1 IC (in any order)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914400" y="3341156"/>
            <a:ext cx="7315200" cy="2548676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IC D, so IC A after IC B</a:t>
            </a:r>
          </a:p>
          <a:p>
            <a:r>
              <a:rPr lang="en-US" sz="3200" dirty="0"/>
              <a:t>The falling acorn, striking the headstone, startled Timmy, so Timmy jumped the fence and ran home after </a:t>
            </a:r>
            <a:r>
              <a:rPr lang="en-US" sz="3200" dirty="0" err="1"/>
              <a:t>Chaz</a:t>
            </a:r>
            <a:r>
              <a:rPr lang="en-US" sz="3200" dirty="0"/>
              <a:t> sneered at him. 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5" name="Sort 4"/>
          <p:cNvSpPr/>
          <p:nvPr/>
        </p:nvSpPr>
        <p:spPr>
          <a:xfrm>
            <a:off x="3689946" y="3087815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ort 5"/>
          <p:cNvSpPr/>
          <p:nvPr/>
        </p:nvSpPr>
        <p:spPr>
          <a:xfrm>
            <a:off x="3842346" y="5787988"/>
            <a:ext cx="1761111" cy="203688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086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231900"/>
          </a:xfrm>
        </p:spPr>
        <p:txBody>
          <a:bodyPr/>
          <a:lstStyle/>
          <a:p>
            <a:r>
              <a:rPr lang="en-US" dirty="0" smtClean="0"/>
              <a:t>So, how </a:t>
            </a:r>
            <a:r>
              <a:rPr lang="en-US" dirty="0"/>
              <a:t>do you figure this out on your own?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46670"/>
            <a:ext cx="7313613" cy="4412496"/>
          </a:xfrm>
        </p:spPr>
        <p:txBody>
          <a:bodyPr>
            <a:noAutofit/>
          </a:bodyPr>
          <a:lstStyle/>
          <a:p>
            <a:pPr lvl="0">
              <a:buFont typeface="+mj-lt"/>
              <a:buAutoNum type="arabicPeriod"/>
            </a:pPr>
            <a:r>
              <a:rPr lang="en-US" sz="2800" dirty="0"/>
              <a:t>Find &amp; mark all the ICs (underline the subjects once, the verbs twice).</a:t>
            </a:r>
          </a:p>
          <a:p>
            <a:pPr lvl="0">
              <a:buFont typeface="+mj-lt"/>
              <a:buAutoNum type="arabicPeriod"/>
            </a:pPr>
            <a:r>
              <a:rPr lang="en-US" sz="2800" dirty="0"/>
              <a:t>Find and circle the Conjunctions that link the ICs.</a:t>
            </a:r>
          </a:p>
          <a:p>
            <a:pPr lvl="0">
              <a:buFont typeface="+mj-lt"/>
              <a:buAutoNum type="arabicPeriod"/>
            </a:pPr>
            <a:r>
              <a:rPr lang="en-US" sz="2800" dirty="0"/>
              <a:t>Decide if Conjunctions are Coordinating (FAN BOYS) or Subordinating (ON A WHITE BUS).</a:t>
            </a:r>
          </a:p>
          <a:p>
            <a:pPr>
              <a:buFont typeface="+mj-lt"/>
              <a:buAutoNum type="arabicPeriod"/>
            </a:pPr>
            <a:r>
              <a:rPr lang="en-US" sz="2800" dirty="0"/>
              <a:t>Select Sentence Type from above. </a:t>
            </a:r>
          </a:p>
        </p:txBody>
      </p:sp>
    </p:spTree>
    <p:extLst>
      <p:ext uri="{BB962C8B-B14F-4D97-AF65-F5344CB8AC3E}">
        <p14:creationId xmlns:p14="http://schemas.microsoft.com/office/powerpoint/2010/main" xmlns="" val="162183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61</TotalTime>
  <Words>331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Inkwell</vt:lpstr>
      <vt:lpstr>Independent Clauses</vt:lpstr>
      <vt:lpstr>Independent Clauses</vt:lpstr>
      <vt:lpstr>A Simple Sentence</vt:lpstr>
      <vt:lpstr>A Compound Sentence</vt:lpstr>
      <vt:lpstr>A Complex Sentence</vt:lpstr>
      <vt:lpstr>Another Complex Sentence</vt:lpstr>
      <vt:lpstr>A Compound-Complex Sentence</vt:lpstr>
      <vt:lpstr>So, how do you figure this out on your own?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Independent Clauses</dc:title>
  <dc:creator>Doug Frederick</dc:creator>
  <cp:lastModifiedBy>kfrederick</cp:lastModifiedBy>
  <cp:revision>6</cp:revision>
  <cp:lastPrinted>2012-10-18T01:59:37Z</cp:lastPrinted>
  <dcterms:created xsi:type="dcterms:W3CDTF">2012-10-18T01:21:28Z</dcterms:created>
  <dcterms:modified xsi:type="dcterms:W3CDTF">2012-10-18T13:10:57Z</dcterms:modified>
</cp:coreProperties>
</file>